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 id="2147483746" r:id="rId5"/>
  </p:sldMasterIdLst>
  <p:notesMasterIdLst>
    <p:notesMasterId r:id="rId13"/>
  </p:notesMasterIdLst>
  <p:sldIdLst>
    <p:sldId id="256" r:id="rId6"/>
    <p:sldId id="350" r:id="rId7"/>
    <p:sldId id="351" r:id="rId8"/>
    <p:sldId id="352" r:id="rId9"/>
    <p:sldId id="353" r:id="rId10"/>
    <p:sldId id="354" r:id="rId11"/>
    <p:sldId id="35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10DB0B-E0F0-4E76-9477-134964FC401D}" name="Iwald Hovenga" initials="IH" userId="S::ihovenga@deltion.nl::ea8c9268-3108-4304-8912-d2e373390f4c" providerId="AD"/>
  <p188:author id="{29642772-2F88-B7E2-7598-747DD9C60B76}" name="Henri Grolleman" initials="HG" userId="S::hg0108775@windesheim.nl::01ddf4df-e642-44b6-8f5c-3912a415cf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870"/>
    <a:srgbClr val="E157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96DE4-4001-4324-968C-B9FE65FB6C72}" v="17" dt="2024-01-31T10:24:16.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76382" autoAdjust="0"/>
  </p:normalViewPr>
  <p:slideViewPr>
    <p:cSldViewPr snapToGrid="0">
      <p:cViewPr varScale="1">
        <p:scale>
          <a:sx n="65" d="100"/>
          <a:sy n="65" d="100"/>
        </p:scale>
        <p:origin x="1315"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94C886-F44B-44C7-9109-D0FBC296C881}" type="datetimeFigureOut">
              <a:rPr lang="nl-NL" smtClean="0"/>
              <a:t>6-2-2024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DBB8D-2C6B-4086-B663-33B27F279EDF}" type="slidenum">
              <a:rPr lang="nl-NL" smtClean="0"/>
              <a:t>‹nr.›</a:t>
            </a:fld>
            <a:endParaRPr lang="nl-NL"/>
          </a:p>
        </p:txBody>
      </p:sp>
    </p:spTree>
    <p:extLst>
      <p:ext uri="{BB962C8B-B14F-4D97-AF65-F5344CB8AC3E}">
        <p14:creationId xmlns:p14="http://schemas.microsoft.com/office/powerpoint/2010/main" val="312869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EFDBB8D-2C6B-4086-B663-33B27F279EDF}" type="slidenum">
              <a:rPr lang="nl-NL" smtClean="0"/>
              <a:t>1</a:t>
            </a:fld>
            <a:endParaRPr lang="nl-NL"/>
          </a:p>
        </p:txBody>
      </p:sp>
    </p:spTree>
    <p:extLst>
      <p:ext uri="{BB962C8B-B14F-4D97-AF65-F5344CB8AC3E}">
        <p14:creationId xmlns:p14="http://schemas.microsoft.com/office/powerpoint/2010/main" val="48261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963DBE63-9CA4-42B4-BBD0-F25101F603CB}" type="slidenum">
              <a:rPr lang="nl-NL" smtClean="0"/>
              <a:t>2</a:t>
            </a:fld>
            <a:endParaRPr lang="nl-NL"/>
          </a:p>
        </p:txBody>
      </p:sp>
    </p:spTree>
    <p:extLst>
      <p:ext uri="{BB962C8B-B14F-4D97-AF65-F5344CB8AC3E}">
        <p14:creationId xmlns:p14="http://schemas.microsoft.com/office/powerpoint/2010/main" val="90657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963DBE63-9CA4-42B4-BBD0-F25101F603CB}" type="slidenum">
              <a:rPr lang="nl-NL" smtClean="0"/>
              <a:t>3</a:t>
            </a:fld>
            <a:endParaRPr lang="nl-NL"/>
          </a:p>
        </p:txBody>
      </p:sp>
    </p:spTree>
    <p:extLst>
      <p:ext uri="{BB962C8B-B14F-4D97-AF65-F5344CB8AC3E}">
        <p14:creationId xmlns:p14="http://schemas.microsoft.com/office/powerpoint/2010/main" val="305481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963DBE63-9CA4-42B4-BBD0-F25101F603CB}" type="slidenum">
              <a:rPr lang="nl-NL" smtClean="0"/>
              <a:t>4</a:t>
            </a:fld>
            <a:endParaRPr lang="nl-NL"/>
          </a:p>
        </p:txBody>
      </p:sp>
    </p:spTree>
    <p:extLst>
      <p:ext uri="{BB962C8B-B14F-4D97-AF65-F5344CB8AC3E}">
        <p14:creationId xmlns:p14="http://schemas.microsoft.com/office/powerpoint/2010/main" val="46061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latin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963DBE63-9CA4-42B4-BBD0-F25101F603CB}" type="slidenum">
              <a:rPr lang="nl-NL" smtClean="0"/>
              <a:t>5</a:t>
            </a:fld>
            <a:endParaRPr lang="nl-NL"/>
          </a:p>
        </p:txBody>
      </p:sp>
    </p:spTree>
    <p:extLst>
      <p:ext uri="{BB962C8B-B14F-4D97-AF65-F5344CB8AC3E}">
        <p14:creationId xmlns:p14="http://schemas.microsoft.com/office/powerpoint/2010/main" val="1209269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a:cs typeface="Calibri"/>
              </a:rPr>
              <a:t>Deze pagina is voor doelgroep werkenden</a:t>
            </a:r>
          </a:p>
          <a:p>
            <a:endParaRPr lang="nl-NL" dirty="0"/>
          </a:p>
        </p:txBody>
      </p:sp>
      <p:sp>
        <p:nvSpPr>
          <p:cNvPr id="4" name="Tijdelijke aanduiding voor dianummer 3"/>
          <p:cNvSpPr>
            <a:spLocks noGrp="1"/>
          </p:cNvSpPr>
          <p:nvPr>
            <p:ph type="sldNum" sz="quarter" idx="5"/>
          </p:nvPr>
        </p:nvSpPr>
        <p:spPr/>
        <p:txBody>
          <a:bodyPr/>
          <a:lstStyle/>
          <a:p>
            <a:fld id="{963DBE63-9CA4-42B4-BBD0-F25101F603CB}" type="slidenum">
              <a:rPr lang="nl-NL" smtClean="0"/>
              <a:t>6</a:t>
            </a:fld>
            <a:endParaRPr lang="nl-NL"/>
          </a:p>
        </p:txBody>
      </p:sp>
    </p:spTree>
    <p:extLst>
      <p:ext uri="{BB962C8B-B14F-4D97-AF65-F5344CB8AC3E}">
        <p14:creationId xmlns:p14="http://schemas.microsoft.com/office/powerpoint/2010/main" val="340458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latin typeface="Calibri"/>
                <a:cs typeface="Calibri"/>
              </a:rPr>
              <a:t>Deze pagina is voor doelgroep leidinggevende en eventueel intercedenten</a:t>
            </a:r>
          </a:p>
          <a:p>
            <a:endParaRPr lang="nl-NL" dirty="0"/>
          </a:p>
        </p:txBody>
      </p:sp>
      <p:sp>
        <p:nvSpPr>
          <p:cNvPr id="4" name="Tijdelijke aanduiding voor dianummer 3"/>
          <p:cNvSpPr>
            <a:spLocks noGrp="1"/>
          </p:cNvSpPr>
          <p:nvPr>
            <p:ph type="sldNum" sz="quarter" idx="5"/>
          </p:nvPr>
        </p:nvSpPr>
        <p:spPr/>
        <p:txBody>
          <a:bodyPr/>
          <a:lstStyle/>
          <a:p>
            <a:fld id="{963DBE63-9CA4-42B4-BBD0-F25101F603CB}" type="slidenum">
              <a:rPr lang="nl-NL" smtClean="0"/>
              <a:t>7</a:t>
            </a:fld>
            <a:endParaRPr lang="nl-NL"/>
          </a:p>
        </p:txBody>
      </p:sp>
    </p:spTree>
    <p:extLst>
      <p:ext uri="{BB962C8B-B14F-4D97-AF65-F5344CB8AC3E}">
        <p14:creationId xmlns:p14="http://schemas.microsoft.com/office/powerpoint/2010/main" val="708188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157843891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a:t>Klik om stijl te bewerken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317174C-3686-43A6-97AD-6A59EF105B19}" type="datetimeFigureOut">
              <a:rPr lang="nl-NL" smtClean="0"/>
              <a:t>6-2-2024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2538508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a:t>Klik om stijl te bewerken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317174C-3686-43A6-97AD-6A59EF105B19}" type="datetimeFigureOut">
              <a:rPr lang="nl-NL" smtClean="0"/>
              <a:t>6-2-2024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3956258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317174C-3686-43A6-97AD-6A59EF105B19}" type="datetimeFigureOut">
              <a:rPr lang="nl-NL" smtClean="0"/>
              <a:t>6-2-2024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1531627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317174C-3686-43A6-97AD-6A59EF105B19}" type="datetimeFigureOut">
              <a:rPr lang="nl-NL" smtClean="0"/>
              <a:t>6-2-2024</a:t>
            </a:fld>
            <a:endParaRPr lang="nl-N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NL"/>
          </a:p>
        </p:txBody>
      </p:sp>
      <p:sp>
        <p:nvSpPr>
          <p:cNvPr id="9" name="Slide Number Placeholder 8"/>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1716799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a:t>Klik om stijl te bewerken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317174C-3686-43A6-97AD-6A59EF105B19}" type="datetimeFigureOut">
              <a:rPr lang="nl-NL" smtClean="0"/>
              <a:t>6-2-2024</a:t>
            </a:fld>
            <a:endParaRPr lang="nl-NL"/>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N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BAB947F-AC8E-4001-B93E-7B5009CB82F6}" type="slidenum">
              <a:rPr lang="nl-NL" smtClean="0"/>
              <a:t>‹nr.›</a:t>
            </a:fld>
            <a:endParaRPr lang="nl-NL"/>
          </a:p>
        </p:txBody>
      </p:sp>
    </p:spTree>
    <p:extLst>
      <p:ext uri="{BB962C8B-B14F-4D97-AF65-F5344CB8AC3E}">
        <p14:creationId xmlns:p14="http://schemas.microsoft.com/office/powerpoint/2010/main" val="2274256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317174C-3686-43A6-97AD-6A59EF105B19}" type="datetimeFigureOut">
              <a:rPr lang="nl-NL" smtClean="0"/>
              <a:t>6-2-2024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1554024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17174C-3686-43A6-97AD-6A59EF105B19}" type="datetimeFigureOut">
              <a:rPr lang="nl-NL" smtClean="0"/>
              <a:t>6-2-2024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237436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17174C-3686-43A6-97AD-6A59EF105B19}" type="datetimeFigureOut">
              <a:rPr lang="nl-NL" smtClean="0"/>
              <a:t>6-2-2024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362950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sv-SE"/>
              <a:t>24 February 2020</a:t>
            </a:r>
            <a:endParaRPr lang="en-US"/>
          </a:p>
        </p:txBody>
      </p:sp>
      <p:sp>
        <p:nvSpPr>
          <p:cNvPr id="3" name="Footer Placeholder 2"/>
          <p:cNvSpPr>
            <a:spLocks noGrp="1"/>
          </p:cNvSpPr>
          <p:nvPr>
            <p:ph type="ftr" sz="quarter" idx="11"/>
          </p:nvPr>
        </p:nvSpPr>
        <p:spPr/>
        <p:txBody>
          <a:bodyPr/>
          <a:lstStyle/>
          <a:p>
            <a:r>
              <a:rPr lang="en-US"/>
              <a:t>Info class internal Department / Name / Subject</a:t>
            </a:r>
          </a:p>
        </p:txBody>
      </p:sp>
      <p:sp>
        <p:nvSpPr>
          <p:cNvPr id="4" name="Slide Number Placeholder 3"/>
          <p:cNvSpPr>
            <a:spLocks noGrp="1"/>
          </p:cNvSpPr>
          <p:nvPr>
            <p:ph type="sldNum" sz="quarter" idx="12"/>
          </p:nvPr>
        </p:nvSpPr>
        <p:spPr/>
        <p:txBody>
          <a:bodyPr/>
          <a:lstStyle/>
          <a:p>
            <a:fld id="{0183C6E6-4335-4428-AB21-BBACF8148F3A}" type="slidenum">
              <a:rPr lang="en-US" smtClean="0"/>
              <a:pPr/>
              <a:t>‹nr.›</a:t>
            </a:fld>
            <a:endParaRPr lang="en-US"/>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81709580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a:solidFill>
                  <a:schemeClr val="accent1"/>
                </a:solidFill>
              </a:rPr>
              <a:t>Chapter Divider - Image</a:t>
            </a:r>
          </a:p>
        </p:txBody>
      </p:sp>
    </p:spTree>
    <p:extLst>
      <p:ext uri="{BB962C8B-B14F-4D97-AF65-F5344CB8AC3E}">
        <p14:creationId xmlns:p14="http://schemas.microsoft.com/office/powerpoint/2010/main" val="41776111"/>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a:solidFill>
                  <a:schemeClr val="accent1"/>
                </a:solidFill>
              </a:rPr>
              <a:t>Title Slide - Image</a:t>
            </a:r>
          </a:p>
        </p:txBody>
      </p:sp>
    </p:spTree>
    <p:extLst>
      <p:ext uri="{BB962C8B-B14F-4D97-AF65-F5344CB8AC3E}">
        <p14:creationId xmlns:p14="http://schemas.microsoft.com/office/powerpoint/2010/main" val="326551466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r>
              <a:rPr lang="sv-SE"/>
              <a:t>24 February 2020</a:t>
            </a:r>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Name / Subject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‹nr.›</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a:solidFill>
                  <a:schemeClr val="accent1"/>
                </a:solidFill>
              </a:rPr>
              <a:t>Quote - Image</a:t>
            </a:r>
          </a:p>
        </p:txBody>
      </p:sp>
    </p:spTree>
    <p:extLst>
      <p:ext uri="{BB962C8B-B14F-4D97-AF65-F5344CB8AC3E}">
        <p14:creationId xmlns:p14="http://schemas.microsoft.com/office/powerpoint/2010/main" val="44626911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23974716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stijl te bewerken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317174C-3686-43A6-97AD-6A59EF105B19}" type="datetimeFigureOut">
              <a:rPr lang="nl-NL" smtClean="0"/>
              <a:t>6-2-2024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BAB947F-AC8E-4001-B93E-7B5009CB82F6}" type="slidenum">
              <a:rPr lang="nl-NL" smtClean="0"/>
              <a:t>‹nr.›</a:t>
            </a:fld>
            <a:endParaRPr lang="nl-N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75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317174C-3686-43A6-97AD-6A59EF105B19}" type="datetimeFigureOut">
              <a:rPr lang="nl-NL" smtClean="0"/>
              <a:t>6-2-2024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BAB947F-AC8E-4001-B93E-7B5009CB82F6}" type="slidenum">
              <a:rPr lang="nl-NL" smtClean="0"/>
              <a:t>‹nr.›</a:t>
            </a:fld>
            <a:endParaRPr lang="nl-NL"/>
          </a:p>
        </p:txBody>
      </p:sp>
    </p:spTree>
    <p:extLst>
      <p:ext uri="{BB962C8B-B14F-4D97-AF65-F5344CB8AC3E}">
        <p14:creationId xmlns:p14="http://schemas.microsoft.com/office/powerpoint/2010/main" val="31692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stijl te bewerken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317174C-3686-43A6-97AD-6A59EF105B19}" type="datetimeFigureOut">
              <a:rPr lang="nl-NL" smtClean="0"/>
              <a:t>6-2-2024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BAB947F-AC8E-4001-B93E-7B5009CB82F6}" type="slidenum">
              <a:rPr lang="nl-NL" smtClean="0"/>
              <a:t>‹nr.›</a:t>
            </a:fld>
            <a:endParaRPr lang="nl-NL"/>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682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nl-NL"/>
              <a:t>Klik om stijl te bewerken</a:t>
            </a:r>
            <a:endParaRPr lang="en-US"/>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r>
              <a:rPr lang="sv-SE"/>
              <a:t>24 February 2020</a:t>
            </a:r>
            <a:endParaRPr lang="en-US"/>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Name / Subject</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‹nr.›</a:t>
            </a:fld>
            <a:endParaRPr lang="en-US"/>
          </a:p>
        </p:txBody>
      </p:sp>
      <p:sp>
        <p:nvSpPr>
          <p:cNvPr id="22" name="xxLanguageTextBox"/>
          <p:cNvSpPr/>
          <p:nvPr>
            <p:custDataLst>
              <p:tags r:id="rId8"/>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a:extLst>
              <a:ext uri="{FF2B5EF4-FFF2-40B4-BE49-F238E27FC236}">
                <a16:creationId xmlns:a16="http://schemas.microsoft.com/office/drawing/2014/main" id="{421911BB-1E51-4E59-9F4E-B494D512FED0}"/>
              </a:ext>
            </a:extLst>
          </p:cNvPr>
          <p:cNvSpPr/>
          <p:nvPr userDrawn="1">
            <p:custDataLst>
              <p:tags r:id="rId9"/>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814081B3-CC45-419D-8C0D-D9CCCCFD9C97}"/>
              </a:ext>
            </a:extLst>
          </p:cNvPr>
          <p:cNvSpPr/>
          <p:nvPr userDrawn="1">
            <p:custDataLst>
              <p:tags r:id="rId10"/>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nl-NL" sz="2400" err="1"/>
          </a:p>
        </p:txBody>
      </p:sp>
    </p:spTree>
    <p:extLst>
      <p:ext uri="{BB962C8B-B14F-4D97-AF65-F5344CB8AC3E}">
        <p14:creationId xmlns:p14="http://schemas.microsoft.com/office/powerpoint/2010/main" val="1978522571"/>
      </p:ext>
    </p:extLst>
  </p:cSld>
  <p:clrMap bg1="lt1" tx1="dk1" bg2="lt2" tx2="dk2" accent1="accent1" accent2="accent2" accent3="accent3" accent4="accent4" accent5="accent5" accent6="accent6" hlink="hlink" folHlink="folHlink"/>
  <p:sldLayoutIdLst>
    <p:sldLayoutId id="2147483721" r:id="rId1"/>
    <p:sldLayoutId id="2147483709" r:id="rId2"/>
    <p:sldLayoutId id="2147483715" r:id="rId3"/>
    <p:sldLayoutId id="2147483706" r:id="rId4"/>
    <p:sldLayoutId id="2147483718" r:id="rId5"/>
    <p:sldLayoutId id="2147483704" r:id="rId6"/>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userDrawn="1">
          <p15:clr>
            <a:srgbClr val="F26B43"/>
          </p15:clr>
        </p15:guide>
        <p15:guide id="13" pos="325" userDrawn="1">
          <p15:clr>
            <a:srgbClr val="F26B43"/>
          </p15:clr>
        </p15:guide>
        <p15:guide id="14" pos="7355" userDrawn="1">
          <p15:clr>
            <a:srgbClr val="F26B43"/>
          </p15:clr>
        </p15:guide>
        <p15:guide id="15" pos="2739" userDrawn="1">
          <p15:clr>
            <a:srgbClr val="F26B43"/>
          </p15:clr>
        </p15:guide>
        <p15:guide id="16" pos="5155" userDrawn="1">
          <p15:clr>
            <a:srgbClr val="F26B43"/>
          </p15:clr>
        </p15:guide>
        <p15:guide id="17" orient="horz" pos="1117" userDrawn="1">
          <p15:clr>
            <a:srgbClr val="F26B43"/>
          </p15:clr>
        </p15:guide>
        <p15:guide id="18" orient="horz" pos="3748" userDrawn="1">
          <p15:clr>
            <a:srgbClr val="F26B43"/>
          </p15:clr>
        </p15:guide>
        <p15:guide id="19" pos="2525" userDrawn="1">
          <p15:clr>
            <a:srgbClr val="F26B43"/>
          </p15:clr>
        </p15:guide>
        <p15:guide id="20" pos="4941" userDrawn="1">
          <p15:clr>
            <a:srgbClr val="F26B43"/>
          </p15:clr>
        </p15:guide>
        <p15:guide id="21" orient="horz" pos="890" userDrawn="1">
          <p15:clr>
            <a:srgbClr val="F26B43"/>
          </p15:clr>
        </p15:guide>
        <p15:guide id="2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a:t>Klik om stijl te bewerken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sv-SE"/>
              <a:t>24 February 2020</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Info class internal Department / Name / Subject</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183C6E6-4335-4428-AB21-BBACF8148F3A}" type="slidenum">
              <a:rPr lang="en-US" smtClean="0"/>
              <a:pPr/>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09667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hyperlink" Target="mailto:hmj.grolleman@windesheim.n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hyperlink" Target="mailto:hmj.grolleman@windesheim.n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E85AD7-DB01-437A-96F4-333B11394372}"/>
              </a:ext>
            </a:extLst>
          </p:cNvPr>
          <p:cNvSpPr>
            <a:spLocks noGrp="1"/>
          </p:cNvSpPr>
          <p:nvPr>
            <p:ph type="ctrTitle"/>
          </p:nvPr>
        </p:nvSpPr>
        <p:spPr>
          <a:xfrm>
            <a:off x="5289754" y="639097"/>
            <a:ext cx="6253317" cy="3686015"/>
          </a:xfrm>
        </p:spPr>
        <p:txBody>
          <a:bodyPr>
            <a:normAutofit/>
          </a:bodyPr>
          <a:lstStyle/>
          <a:p>
            <a:r>
              <a:rPr lang="nl-NL" sz="4400" dirty="0">
                <a:solidFill>
                  <a:srgbClr val="1B4870"/>
                </a:solidFill>
                <a:latin typeface="Berlin Sans FB" panose="020E0602020502020306" pitchFamily="34" charset="0"/>
              </a:rPr>
              <a:t>Logistieke  basistraining </a:t>
            </a:r>
            <a:br>
              <a:rPr lang="nl-NL" sz="4400" dirty="0">
                <a:solidFill>
                  <a:srgbClr val="1B4870"/>
                </a:solidFill>
                <a:latin typeface="Berlin Sans FB" panose="020E0602020502020306" pitchFamily="34" charset="0"/>
              </a:rPr>
            </a:br>
            <a:br>
              <a:rPr lang="nl-NL" sz="4400" dirty="0">
                <a:solidFill>
                  <a:srgbClr val="1B4870"/>
                </a:solidFill>
                <a:latin typeface="Berlin Sans FB" panose="020E0602020502020306" pitchFamily="34" charset="0"/>
              </a:rPr>
            </a:br>
            <a:r>
              <a:rPr lang="nl-NL" sz="4400" dirty="0">
                <a:solidFill>
                  <a:srgbClr val="1B4870"/>
                </a:solidFill>
                <a:latin typeface="Berlin Sans FB" panose="020E0602020502020306" pitchFamily="34" charset="0"/>
              </a:rPr>
              <a:t>In 3 dagdelen kennismaken met de logistieke (basis-) vaardigheden</a:t>
            </a:r>
          </a:p>
        </p:txBody>
      </p:sp>
      <p:pic>
        <p:nvPicPr>
          <p:cNvPr id="4" name="Afbeelding 3">
            <a:extLst>
              <a:ext uri="{FF2B5EF4-FFF2-40B4-BE49-F238E27FC236}">
                <a16:creationId xmlns:a16="http://schemas.microsoft.com/office/drawing/2014/main" id="{254F2314-C43B-4614-8813-0DE5D395D7BD}"/>
              </a:ext>
            </a:extLst>
          </p:cNvPr>
          <p:cNvPicPr>
            <a:picLocks noChangeAspect="1"/>
          </p:cNvPicPr>
          <p:nvPr/>
        </p:nvPicPr>
        <p:blipFill rotWithShape="1">
          <a:blip r:embed="rId3">
            <a:extLst>
              <a:ext uri="{28A0092B-C50C-407E-A947-70E740481C1C}">
                <a14:useLocalDpi xmlns:a14="http://schemas.microsoft.com/office/drawing/2010/main" val="0"/>
              </a:ext>
            </a:extLst>
          </a:blip>
          <a:srcRect t="1298" r="1" b="1"/>
          <a:stretch/>
        </p:blipFill>
        <p:spPr bwMode="auto">
          <a:xfrm>
            <a:off x="633999" y="1312917"/>
            <a:ext cx="4001315" cy="3702539"/>
          </a:xfrm>
          <a:prstGeom prst="rect">
            <a:avLst/>
          </a:prstGeom>
          <a:noFill/>
        </p:spPr>
      </p:pic>
      <p:cxnSp>
        <p:nvCxnSpPr>
          <p:cNvPr id="17" name="Straight Connector 16">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1" name="Rectangle 20">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0" name="Date Placeholder 2">
            <a:extLst>
              <a:ext uri="{FF2B5EF4-FFF2-40B4-BE49-F238E27FC236}">
                <a16:creationId xmlns:a16="http://schemas.microsoft.com/office/drawing/2014/main" id="{800C51EC-8E1D-4CBE-A2A6-61A3F540BAD4}"/>
              </a:ext>
            </a:extLst>
          </p:cNvPr>
          <p:cNvSpPr>
            <a:spLocks noGrp="1"/>
          </p:cNvSpPr>
          <p:nvPr>
            <p:ph type="dt" sz="half" idx="10"/>
          </p:nvPr>
        </p:nvSpPr>
        <p:spPr>
          <a:xfrm>
            <a:off x="1097280" y="6459785"/>
            <a:ext cx="2472271" cy="365125"/>
          </a:xfrm>
        </p:spPr>
        <p:txBody>
          <a:bodyPr>
            <a:normAutofit/>
          </a:bodyPr>
          <a:lstStyle/>
          <a:p>
            <a:pPr>
              <a:spcAft>
                <a:spcPts val="600"/>
              </a:spcAft>
            </a:pPr>
            <a:fld id="{91EEB103-6CFD-40BB-9328-673079DD3678}" type="datetime1">
              <a:rPr lang="en-GB" smtClean="0"/>
              <a:pPr>
                <a:spcAft>
                  <a:spcPts val="600"/>
                </a:spcAft>
              </a:pPr>
              <a:t>06/02/2024</a:t>
            </a:fld>
            <a:endParaRPr lang="en-US"/>
          </a:p>
        </p:txBody>
      </p:sp>
    </p:spTree>
    <p:extLst>
      <p:ext uri="{BB962C8B-B14F-4D97-AF65-F5344CB8AC3E}">
        <p14:creationId xmlns:p14="http://schemas.microsoft.com/office/powerpoint/2010/main" val="28117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0822D6B-F14C-4A41-8207-C35B7EA44326}"/>
              </a:ext>
            </a:extLst>
          </p:cNvPr>
          <p:cNvSpPr txBox="1">
            <a:spLocks noGrp="1"/>
          </p:cNvSpPr>
          <p:nvPr>
            <p:ph type="title"/>
          </p:nvPr>
        </p:nvSpPr>
        <p:spPr>
          <a:xfrm>
            <a:off x="468943" y="722498"/>
            <a:ext cx="8623539" cy="641932"/>
          </a:xfrm>
          <a:prstGeom prst="rect">
            <a:avLst/>
          </a:prstGeom>
        </p:spPr>
        <p:txBody>
          <a:bodyPr vert="horz" wrap="square" lIns="0" tIns="8471" rIns="0" bIns="0" rtlCol="0" anchor="t">
            <a:spAutoFit/>
          </a:bodyPr>
          <a:lstStyle/>
          <a:p>
            <a:pPr marL="7701">
              <a:spcBef>
                <a:spcPts val="67"/>
              </a:spcBef>
            </a:pPr>
            <a:r>
              <a:rPr lang="nl-NL" spc="-42" dirty="0">
                <a:solidFill>
                  <a:srgbClr val="1B4870"/>
                </a:solidFill>
                <a:latin typeface="Berlin Sans FB" panose="020E0602020502020306" pitchFamily="34" charset="0"/>
              </a:rPr>
              <a:t>Deze training</a:t>
            </a:r>
          </a:p>
        </p:txBody>
      </p:sp>
      <p:sp>
        <p:nvSpPr>
          <p:cNvPr id="2" name="object 3">
            <a:extLst>
              <a:ext uri="{FF2B5EF4-FFF2-40B4-BE49-F238E27FC236}">
                <a16:creationId xmlns:a16="http://schemas.microsoft.com/office/drawing/2014/main" id="{E8DF3858-3141-4253-8705-4D0827D50A8E}"/>
              </a:ext>
            </a:extLst>
          </p:cNvPr>
          <p:cNvSpPr txBox="1"/>
          <p:nvPr/>
        </p:nvSpPr>
        <p:spPr>
          <a:xfrm>
            <a:off x="468943" y="1965189"/>
            <a:ext cx="8246266" cy="767023"/>
          </a:xfrm>
          <a:prstGeom prst="rect">
            <a:avLst/>
          </a:prstGeom>
        </p:spPr>
        <p:txBody>
          <a:bodyPr vert="horz" wrap="square" lIns="0" tIns="7701" rIns="0" bIns="0" rtlCol="0" anchor="t">
            <a:spAutoFit/>
          </a:bodyPr>
          <a:lstStyle/>
          <a:p>
            <a:endParaRPr lang="nl-NL" sz="2183" dirty="0">
              <a:latin typeface="Calibri"/>
              <a:cs typeface="Calibri"/>
            </a:endParaRPr>
          </a:p>
          <a:p>
            <a:pPr marL="7701" marR="3081">
              <a:lnSpc>
                <a:spcPct val="124800"/>
              </a:lnSpc>
              <a:spcBef>
                <a:spcPts val="61"/>
              </a:spcBef>
            </a:pPr>
            <a:endParaRPr lang="nl-NL" sz="2304" dirty="0">
              <a:latin typeface="Axiforma-Medium"/>
              <a:cs typeface="Axiforma-Medium"/>
            </a:endParaRPr>
          </a:p>
        </p:txBody>
      </p:sp>
      <p:sp>
        <p:nvSpPr>
          <p:cNvPr id="10" name="Tekstvak 9">
            <a:extLst>
              <a:ext uri="{FF2B5EF4-FFF2-40B4-BE49-F238E27FC236}">
                <a16:creationId xmlns:a16="http://schemas.microsoft.com/office/drawing/2014/main" id="{5257154E-E853-4C9D-95B0-4B92BD6650A3}"/>
              </a:ext>
            </a:extLst>
          </p:cNvPr>
          <p:cNvSpPr txBox="1"/>
          <p:nvPr/>
        </p:nvSpPr>
        <p:spPr>
          <a:xfrm>
            <a:off x="552530" y="2185376"/>
            <a:ext cx="8338081" cy="3477875"/>
          </a:xfrm>
          <a:prstGeom prst="rect">
            <a:avLst/>
          </a:prstGeom>
          <a:noFill/>
        </p:spPr>
        <p:txBody>
          <a:bodyPr wrap="square">
            <a:spAutoFit/>
          </a:bodyPr>
          <a:lstStyle/>
          <a:p>
            <a:r>
              <a:rPr lang="nl-NL" sz="2000" dirty="0">
                <a:solidFill>
                  <a:srgbClr val="1B4870"/>
                </a:solidFill>
                <a:latin typeface="Roboto" panose="02000000000000000000" pitchFamily="2" charset="0"/>
                <a:ea typeface="Roboto" panose="02000000000000000000" pitchFamily="2" charset="0"/>
              </a:rPr>
              <a:t>Bestaat uit 3 dagdelen waarin theorie wordt gecombineerd met zelfstandig uit te voeren praktijkhandelingen en opdrachten. </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Dagdeel 1: ervaar jij wat is om in een logistieke functie te werken</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Dagdeel 2: leer jij, aan de hand van praktijkoefeningen, te denken in standaarden en correct te anticiperen op mogelijke verbeteringen</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Dagdeel 3: leer jij (creatief) te denken aan de hand van toepasbare technologie in een logistieke omgeving</a:t>
            </a:r>
          </a:p>
          <a:p>
            <a:endParaRPr lang="nl-NL" sz="2000" dirty="0">
              <a:solidFill>
                <a:srgbClr val="1B4870"/>
              </a:solidFill>
              <a:latin typeface="Roboto" panose="02000000000000000000" pitchFamily="2" charset="0"/>
              <a:ea typeface="Roboto" panose="02000000000000000000" pitchFamily="2" charset="0"/>
            </a:endParaRPr>
          </a:p>
        </p:txBody>
      </p:sp>
      <p:pic>
        <p:nvPicPr>
          <p:cNvPr id="3" name="Afbeelding 2" descr="Afbeelding met logo, Graphics, Lettertype, symbool&#10;&#10;Automatisch gegenereerde beschrijving">
            <a:extLst>
              <a:ext uri="{FF2B5EF4-FFF2-40B4-BE49-F238E27FC236}">
                <a16:creationId xmlns:a16="http://schemas.microsoft.com/office/drawing/2014/main" id="{BD2FCE17-2384-4979-BBB4-DE329A23A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9910" y="282293"/>
            <a:ext cx="544790" cy="510566"/>
          </a:xfrm>
          <a:prstGeom prst="rect">
            <a:avLst/>
          </a:prstGeom>
          <a:noFill/>
          <a:ln>
            <a:noFill/>
          </a:ln>
        </p:spPr>
      </p:pic>
      <p:pic>
        <p:nvPicPr>
          <p:cNvPr id="6" name="Afbeelding 5" descr="Afbeelding met gebouw, overdekt, stad, warenhuis&#10;&#10;Automatisch gegenereerde beschrijving">
            <a:extLst>
              <a:ext uri="{FF2B5EF4-FFF2-40B4-BE49-F238E27FC236}">
                <a16:creationId xmlns:a16="http://schemas.microsoft.com/office/drawing/2014/main" id="{4F49FA38-1255-EF43-243F-143071549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815942" y="2953134"/>
            <a:ext cx="3858351" cy="2893764"/>
          </a:xfrm>
          <a:prstGeom prst="rect">
            <a:avLst/>
          </a:prstGeom>
        </p:spPr>
      </p:pic>
    </p:spTree>
    <p:extLst>
      <p:ext uri="{BB962C8B-B14F-4D97-AF65-F5344CB8AC3E}">
        <p14:creationId xmlns:p14="http://schemas.microsoft.com/office/powerpoint/2010/main" val="758465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0822D6B-F14C-4A41-8207-C35B7EA44326}"/>
              </a:ext>
            </a:extLst>
          </p:cNvPr>
          <p:cNvSpPr txBox="1">
            <a:spLocks noGrp="1"/>
          </p:cNvSpPr>
          <p:nvPr>
            <p:ph type="title"/>
          </p:nvPr>
        </p:nvSpPr>
        <p:spPr>
          <a:xfrm>
            <a:off x="468943" y="314875"/>
            <a:ext cx="8623539" cy="1264282"/>
          </a:xfrm>
          <a:prstGeom prst="rect">
            <a:avLst/>
          </a:prstGeom>
        </p:spPr>
        <p:txBody>
          <a:bodyPr vert="horz" wrap="square" lIns="0" tIns="8471" rIns="0" bIns="0" rtlCol="0" anchor="t">
            <a:spAutoFit/>
          </a:bodyPr>
          <a:lstStyle/>
          <a:p>
            <a:pPr marL="7701">
              <a:spcBef>
                <a:spcPts val="67"/>
              </a:spcBef>
            </a:pPr>
            <a:r>
              <a:rPr lang="nl-NL" spc="-42" dirty="0">
                <a:solidFill>
                  <a:srgbClr val="1B4870"/>
                </a:solidFill>
                <a:latin typeface="Berlin Sans FB" panose="020E0602020502020306" pitchFamily="34" charset="0"/>
              </a:rPr>
              <a:t>Dagdeel 1 – werken in een logistieke functie</a:t>
            </a:r>
          </a:p>
        </p:txBody>
      </p:sp>
      <p:sp>
        <p:nvSpPr>
          <p:cNvPr id="2" name="object 3">
            <a:extLst>
              <a:ext uri="{FF2B5EF4-FFF2-40B4-BE49-F238E27FC236}">
                <a16:creationId xmlns:a16="http://schemas.microsoft.com/office/drawing/2014/main" id="{E8DF3858-3141-4253-8705-4D0827D50A8E}"/>
              </a:ext>
            </a:extLst>
          </p:cNvPr>
          <p:cNvSpPr txBox="1"/>
          <p:nvPr/>
        </p:nvSpPr>
        <p:spPr>
          <a:xfrm>
            <a:off x="468943" y="1965189"/>
            <a:ext cx="8246266" cy="767023"/>
          </a:xfrm>
          <a:prstGeom prst="rect">
            <a:avLst/>
          </a:prstGeom>
        </p:spPr>
        <p:txBody>
          <a:bodyPr vert="horz" wrap="square" lIns="0" tIns="7701" rIns="0" bIns="0" rtlCol="0" anchor="t">
            <a:spAutoFit/>
          </a:bodyPr>
          <a:lstStyle/>
          <a:p>
            <a:endParaRPr lang="nl-NL" sz="2183" dirty="0">
              <a:latin typeface="Calibri"/>
              <a:cs typeface="Calibri"/>
            </a:endParaRPr>
          </a:p>
          <a:p>
            <a:pPr marL="7701" marR="3081">
              <a:lnSpc>
                <a:spcPct val="124800"/>
              </a:lnSpc>
              <a:spcBef>
                <a:spcPts val="61"/>
              </a:spcBef>
            </a:pPr>
            <a:endParaRPr lang="nl-NL" sz="2304" dirty="0">
              <a:latin typeface="Axiforma-Medium"/>
              <a:cs typeface="Axiforma-Medium"/>
            </a:endParaRPr>
          </a:p>
        </p:txBody>
      </p:sp>
      <p:sp>
        <p:nvSpPr>
          <p:cNvPr id="10" name="Tekstvak 9">
            <a:extLst>
              <a:ext uri="{FF2B5EF4-FFF2-40B4-BE49-F238E27FC236}">
                <a16:creationId xmlns:a16="http://schemas.microsoft.com/office/drawing/2014/main" id="{5257154E-E853-4C9D-95B0-4B92BD6650A3}"/>
              </a:ext>
            </a:extLst>
          </p:cNvPr>
          <p:cNvSpPr txBox="1"/>
          <p:nvPr/>
        </p:nvSpPr>
        <p:spPr>
          <a:xfrm>
            <a:off x="552530" y="2185376"/>
            <a:ext cx="8338081" cy="3477875"/>
          </a:xfrm>
          <a:prstGeom prst="rect">
            <a:avLst/>
          </a:prstGeom>
          <a:noFill/>
        </p:spPr>
        <p:txBody>
          <a:bodyPr wrap="square">
            <a:spAutoFit/>
          </a:bodyPr>
          <a:lstStyle/>
          <a:p>
            <a:r>
              <a:rPr lang="nl-NL" sz="2000" dirty="0">
                <a:solidFill>
                  <a:srgbClr val="1B4870"/>
                </a:solidFill>
                <a:latin typeface="Roboto" panose="02000000000000000000" pitchFamily="2" charset="0"/>
                <a:ea typeface="Roboto" panose="02000000000000000000" pitchFamily="2" charset="0"/>
              </a:rPr>
              <a:t>Bestaat uit;</a:t>
            </a:r>
          </a:p>
          <a:p>
            <a:endParaRPr lang="nl-NL" sz="2000" dirty="0">
              <a:solidFill>
                <a:srgbClr val="1B487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Bespreken van ontwikkelingen in een logistieke omgeving</a:t>
            </a: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Uitvoeren van verschillende logistieke handelingen, zoals;</a:t>
            </a: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Leren werken met collomoduul</a:t>
            </a: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Alle activiteiten die komen kijken bij ontvangen en verzenden van goederen</a:t>
            </a: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Het belang leren kennen van een goede voorraad-inventarisatie</a:t>
            </a: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Een eerste </a:t>
            </a:r>
            <a:r>
              <a:rPr lang="nl-NL" sz="2000" dirty="0" err="1">
                <a:solidFill>
                  <a:srgbClr val="1B4870"/>
                </a:solidFill>
                <a:latin typeface="Roboto" panose="02000000000000000000" pitchFamily="2" charset="0"/>
                <a:ea typeface="Roboto" panose="02000000000000000000" pitchFamily="2" charset="0"/>
              </a:rPr>
              <a:t>orderpick</a:t>
            </a:r>
            <a:r>
              <a:rPr lang="nl-NL" sz="2000" dirty="0">
                <a:solidFill>
                  <a:srgbClr val="1B4870"/>
                </a:solidFill>
                <a:latin typeface="Roboto" panose="02000000000000000000" pitchFamily="2" charset="0"/>
                <a:ea typeface="Roboto" panose="02000000000000000000" pitchFamily="2" charset="0"/>
              </a:rPr>
              <a:t> opdracht correct uit te voeren </a:t>
            </a:r>
          </a:p>
          <a:p>
            <a:endParaRPr lang="nl-NL" sz="2000" dirty="0">
              <a:solidFill>
                <a:srgbClr val="1B4870"/>
              </a:solidFill>
              <a:latin typeface="Roboto" panose="02000000000000000000" pitchFamily="2" charset="0"/>
              <a:ea typeface="Roboto" panose="02000000000000000000" pitchFamily="2" charset="0"/>
            </a:endParaRPr>
          </a:p>
          <a:p>
            <a:endParaRPr lang="nl-NL" sz="2000" dirty="0">
              <a:solidFill>
                <a:srgbClr val="1B4870"/>
              </a:solidFill>
              <a:latin typeface="Roboto" panose="02000000000000000000" pitchFamily="2" charset="0"/>
              <a:ea typeface="Roboto" panose="02000000000000000000" pitchFamily="2" charset="0"/>
            </a:endParaRPr>
          </a:p>
        </p:txBody>
      </p:sp>
      <p:pic>
        <p:nvPicPr>
          <p:cNvPr id="3" name="Afbeelding 2" descr="Afbeelding met logo, Graphics, Lettertype, symbool&#10;&#10;Automatisch gegenereerde beschrijving">
            <a:extLst>
              <a:ext uri="{FF2B5EF4-FFF2-40B4-BE49-F238E27FC236}">
                <a16:creationId xmlns:a16="http://schemas.microsoft.com/office/drawing/2014/main" id="{BD2FCE17-2384-4979-BBB4-DE329A23A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9910" y="282293"/>
            <a:ext cx="544790" cy="510566"/>
          </a:xfrm>
          <a:prstGeom prst="rect">
            <a:avLst/>
          </a:prstGeom>
          <a:noFill/>
          <a:ln>
            <a:noFill/>
          </a:ln>
        </p:spPr>
      </p:pic>
      <p:pic>
        <p:nvPicPr>
          <p:cNvPr id="6" name="Afbeelding 5" descr="Afbeelding met gebouw, warenhuis, voorraad, grond&#10;&#10;Automatisch gegenereerde beschrijving">
            <a:extLst>
              <a:ext uri="{FF2B5EF4-FFF2-40B4-BE49-F238E27FC236}">
                <a16:creationId xmlns:a16="http://schemas.microsoft.com/office/drawing/2014/main" id="{9897E011-B404-27C8-4FC7-AF96F542F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8973" y="3855904"/>
            <a:ext cx="3283027" cy="2462270"/>
          </a:xfrm>
          <a:prstGeom prst="rect">
            <a:avLst/>
          </a:prstGeom>
        </p:spPr>
      </p:pic>
    </p:spTree>
    <p:extLst>
      <p:ext uri="{BB962C8B-B14F-4D97-AF65-F5344CB8AC3E}">
        <p14:creationId xmlns:p14="http://schemas.microsoft.com/office/powerpoint/2010/main" val="117326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0822D6B-F14C-4A41-8207-C35B7EA44326}"/>
              </a:ext>
            </a:extLst>
          </p:cNvPr>
          <p:cNvSpPr txBox="1">
            <a:spLocks noGrp="1"/>
          </p:cNvSpPr>
          <p:nvPr>
            <p:ph type="title"/>
          </p:nvPr>
        </p:nvSpPr>
        <p:spPr>
          <a:xfrm>
            <a:off x="468943" y="314878"/>
            <a:ext cx="8623539" cy="1264282"/>
          </a:xfrm>
          <a:prstGeom prst="rect">
            <a:avLst/>
          </a:prstGeom>
        </p:spPr>
        <p:txBody>
          <a:bodyPr vert="horz" wrap="square" lIns="0" tIns="8471" rIns="0" bIns="0" rtlCol="0" anchor="t">
            <a:spAutoFit/>
          </a:bodyPr>
          <a:lstStyle/>
          <a:p>
            <a:pPr marL="7701">
              <a:spcBef>
                <a:spcPts val="67"/>
              </a:spcBef>
            </a:pPr>
            <a:r>
              <a:rPr lang="nl-NL" spc="-42" dirty="0">
                <a:solidFill>
                  <a:srgbClr val="1B4870"/>
                </a:solidFill>
                <a:latin typeface="Berlin Sans FB" panose="020E0602020502020306" pitchFamily="34" charset="0"/>
              </a:rPr>
              <a:t>Dagdeel 2 – denken in verbeteringen en standaarden</a:t>
            </a:r>
          </a:p>
        </p:txBody>
      </p:sp>
      <p:sp>
        <p:nvSpPr>
          <p:cNvPr id="2" name="object 3">
            <a:extLst>
              <a:ext uri="{FF2B5EF4-FFF2-40B4-BE49-F238E27FC236}">
                <a16:creationId xmlns:a16="http://schemas.microsoft.com/office/drawing/2014/main" id="{E8DF3858-3141-4253-8705-4D0827D50A8E}"/>
              </a:ext>
            </a:extLst>
          </p:cNvPr>
          <p:cNvSpPr txBox="1"/>
          <p:nvPr/>
        </p:nvSpPr>
        <p:spPr>
          <a:xfrm>
            <a:off x="468943" y="1965189"/>
            <a:ext cx="8246266" cy="767023"/>
          </a:xfrm>
          <a:prstGeom prst="rect">
            <a:avLst/>
          </a:prstGeom>
        </p:spPr>
        <p:txBody>
          <a:bodyPr vert="horz" wrap="square" lIns="0" tIns="7701" rIns="0" bIns="0" rtlCol="0" anchor="t">
            <a:spAutoFit/>
          </a:bodyPr>
          <a:lstStyle/>
          <a:p>
            <a:endParaRPr lang="nl-NL" sz="2183" dirty="0">
              <a:latin typeface="Calibri"/>
              <a:cs typeface="Calibri"/>
            </a:endParaRPr>
          </a:p>
          <a:p>
            <a:pPr marL="7701" marR="3081">
              <a:lnSpc>
                <a:spcPct val="124800"/>
              </a:lnSpc>
              <a:spcBef>
                <a:spcPts val="61"/>
              </a:spcBef>
            </a:pPr>
            <a:endParaRPr lang="nl-NL" sz="2304" dirty="0">
              <a:latin typeface="Axiforma-Medium"/>
              <a:cs typeface="Axiforma-Medium"/>
            </a:endParaRPr>
          </a:p>
        </p:txBody>
      </p:sp>
      <p:sp>
        <p:nvSpPr>
          <p:cNvPr id="10" name="Tekstvak 9">
            <a:extLst>
              <a:ext uri="{FF2B5EF4-FFF2-40B4-BE49-F238E27FC236}">
                <a16:creationId xmlns:a16="http://schemas.microsoft.com/office/drawing/2014/main" id="{5257154E-E853-4C9D-95B0-4B92BD6650A3}"/>
              </a:ext>
            </a:extLst>
          </p:cNvPr>
          <p:cNvSpPr txBox="1"/>
          <p:nvPr/>
        </p:nvSpPr>
        <p:spPr>
          <a:xfrm>
            <a:off x="552530" y="2185376"/>
            <a:ext cx="8338081" cy="3477875"/>
          </a:xfrm>
          <a:prstGeom prst="rect">
            <a:avLst/>
          </a:prstGeom>
          <a:noFill/>
        </p:spPr>
        <p:txBody>
          <a:bodyPr wrap="square">
            <a:spAutoFit/>
          </a:bodyPr>
          <a:lstStyle/>
          <a:p>
            <a:r>
              <a:rPr lang="nl-NL" sz="2000" dirty="0">
                <a:solidFill>
                  <a:srgbClr val="1B4870"/>
                </a:solidFill>
                <a:latin typeface="Roboto" panose="02000000000000000000" pitchFamily="2" charset="0"/>
                <a:ea typeface="Roboto" panose="02000000000000000000" pitchFamily="2" charset="0"/>
              </a:rPr>
              <a:t>Bestaat uit;</a:t>
            </a:r>
          </a:p>
          <a:p>
            <a:endParaRPr lang="nl-NL" sz="2000" dirty="0">
              <a:solidFill>
                <a:srgbClr val="1B487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Ervaren waarom het werken met standaarden (bijv. werkinstructies) essentieel is in een logistiek omgeving</a:t>
            </a: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Aan de hand van theorie en een spel nadenken hoe processen te verbeteren en leren herkennen welke rol daarin van jou wordt verwacht</a:t>
            </a: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Ervaar jij hoe het is om eerste aanpassingen aan te pakken in een logistieke omgeving aan de hand van een complexe </a:t>
            </a:r>
            <a:r>
              <a:rPr lang="nl-NL" sz="2000" dirty="0" err="1">
                <a:solidFill>
                  <a:srgbClr val="1B4870"/>
                </a:solidFill>
                <a:latin typeface="Roboto" panose="02000000000000000000" pitchFamily="2" charset="0"/>
                <a:ea typeface="Roboto" panose="02000000000000000000" pitchFamily="2" charset="0"/>
              </a:rPr>
              <a:t>pick</a:t>
            </a:r>
            <a:r>
              <a:rPr lang="nl-NL" sz="2000" dirty="0">
                <a:solidFill>
                  <a:srgbClr val="1B4870"/>
                </a:solidFill>
                <a:latin typeface="Roboto" panose="02000000000000000000" pitchFamily="2" charset="0"/>
                <a:ea typeface="Roboto" panose="02000000000000000000" pitchFamily="2" charset="0"/>
              </a:rPr>
              <a:t>-opdracht. </a:t>
            </a:r>
          </a:p>
          <a:p>
            <a:endParaRPr lang="nl-NL" sz="2000" dirty="0">
              <a:solidFill>
                <a:srgbClr val="1B4870"/>
              </a:solidFill>
              <a:latin typeface="Roboto" panose="02000000000000000000" pitchFamily="2" charset="0"/>
              <a:ea typeface="Roboto" panose="02000000000000000000" pitchFamily="2" charset="0"/>
            </a:endParaRPr>
          </a:p>
          <a:p>
            <a:endParaRPr lang="nl-NL" sz="2000" dirty="0">
              <a:solidFill>
                <a:srgbClr val="1B4870"/>
              </a:solidFill>
              <a:latin typeface="Roboto" panose="02000000000000000000" pitchFamily="2" charset="0"/>
              <a:ea typeface="Roboto" panose="02000000000000000000" pitchFamily="2" charset="0"/>
            </a:endParaRPr>
          </a:p>
        </p:txBody>
      </p:sp>
      <p:pic>
        <p:nvPicPr>
          <p:cNvPr id="3" name="Afbeelding 2" descr="Afbeelding met logo, Graphics, Lettertype, symbool&#10;&#10;Automatisch gegenereerde beschrijving">
            <a:extLst>
              <a:ext uri="{FF2B5EF4-FFF2-40B4-BE49-F238E27FC236}">
                <a16:creationId xmlns:a16="http://schemas.microsoft.com/office/drawing/2014/main" id="{BD2FCE17-2384-4979-BBB4-DE329A23A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9910" y="282293"/>
            <a:ext cx="544790" cy="510566"/>
          </a:xfrm>
          <a:prstGeom prst="rect">
            <a:avLst/>
          </a:prstGeom>
          <a:noFill/>
          <a:ln>
            <a:noFill/>
          </a:ln>
        </p:spPr>
      </p:pic>
      <p:pic>
        <p:nvPicPr>
          <p:cNvPr id="6" name="Afbeelding 5" descr="Afbeelding met gebouw, doos, warenhuis, overdekt&#10;&#10;Automatisch gegenereerde beschrijving">
            <a:extLst>
              <a:ext uri="{FF2B5EF4-FFF2-40B4-BE49-F238E27FC236}">
                <a16:creationId xmlns:a16="http://schemas.microsoft.com/office/drawing/2014/main" id="{4FCC9A01-268C-4B9A-F92F-2A0E148E2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4198" y="3902279"/>
            <a:ext cx="3224269" cy="2418202"/>
          </a:xfrm>
          <a:prstGeom prst="rect">
            <a:avLst/>
          </a:prstGeom>
        </p:spPr>
      </p:pic>
    </p:spTree>
    <p:extLst>
      <p:ext uri="{BB962C8B-B14F-4D97-AF65-F5344CB8AC3E}">
        <p14:creationId xmlns:p14="http://schemas.microsoft.com/office/powerpoint/2010/main" val="357133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0822D6B-F14C-4A41-8207-C35B7EA44326}"/>
              </a:ext>
            </a:extLst>
          </p:cNvPr>
          <p:cNvSpPr txBox="1">
            <a:spLocks noGrp="1"/>
          </p:cNvSpPr>
          <p:nvPr>
            <p:ph type="title"/>
          </p:nvPr>
        </p:nvSpPr>
        <p:spPr>
          <a:xfrm>
            <a:off x="468943" y="314869"/>
            <a:ext cx="10614026" cy="1264282"/>
          </a:xfrm>
          <a:prstGeom prst="rect">
            <a:avLst/>
          </a:prstGeom>
        </p:spPr>
        <p:txBody>
          <a:bodyPr vert="horz" wrap="square" lIns="0" tIns="8471" rIns="0" bIns="0" rtlCol="0" anchor="t">
            <a:spAutoFit/>
          </a:bodyPr>
          <a:lstStyle/>
          <a:p>
            <a:pPr marL="7701">
              <a:spcBef>
                <a:spcPts val="67"/>
              </a:spcBef>
            </a:pPr>
            <a:r>
              <a:rPr lang="nl-NL" spc="-42" dirty="0">
                <a:solidFill>
                  <a:srgbClr val="1B4870"/>
                </a:solidFill>
                <a:latin typeface="Berlin Sans FB" panose="020E0602020502020306" pitchFamily="34" charset="0"/>
              </a:rPr>
              <a:t>Dagdeel 3 – Creatief denken in een innovatieve logistieke omgeving</a:t>
            </a:r>
          </a:p>
        </p:txBody>
      </p:sp>
      <p:sp>
        <p:nvSpPr>
          <p:cNvPr id="2" name="object 3">
            <a:extLst>
              <a:ext uri="{FF2B5EF4-FFF2-40B4-BE49-F238E27FC236}">
                <a16:creationId xmlns:a16="http://schemas.microsoft.com/office/drawing/2014/main" id="{E8DF3858-3141-4253-8705-4D0827D50A8E}"/>
              </a:ext>
            </a:extLst>
          </p:cNvPr>
          <p:cNvSpPr txBox="1"/>
          <p:nvPr/>
        </p:nvSpPr>
        <p:spPr>
          <a:xfrm>
            <a:off x="468943" y="1965189"/>
            <a:ext cx="8246266" cy="767023"/>
          </a:xfrm>
          <a:prstGeom prst="rect">
            <a:avLst/>
          </a:prstGeom>
        </p:spPr>
        <p:txBody>
          <a:bodyPr vert="horz" wrap="square" lIns="0" tIns="7701" rIns="0" bIns="0" rtlCol="0" anchor="t">
            <a:spAutoFit/>
          </a:bodyPr>
          <a:lstStyle/>
          <a:p>
            <a:endParaRPr lang="nl-NL" sz="2183" dirty="0">
              <a:latin typeface="Calibri"/>
              <a:cs typeface="Calibri"/>
            </a:endParaRPr>
          </a:p>
          <a:p>
            <a:pPr marL="7701" marR="3081">
              <a:lnSpc>
                <a:spcPct val="124800"/>
              </a:lnSpc>
              <a:spcBef>
                <a:spcPts val="61"/>
              </a:spcBef>
            </a:pPr>
            <a:endParaRPr lang="nl-NL" sz="2304" dirty="0">
              <a:latin typeface="Axiforma-Medium"/>
              <a:cs typeface="Axiforma-Medium"/>
            </a:endParaRPr>
          </a:p>
        </p:txBody>
      </p:sp>
      <p:sp>
        <p:nvSpPr>
          <p:cNvPr id="10" name="Tekstvak 9">
            <a:extLst>
              <a:ext uri="{FF2B5EF4-FFF2-40B4-BE49-F238E27FC236}">
                <a16:creationId xmlns:a16="http://schemas.microsoft.com/office/drawing/2014/main" id="{5257154E-E853-4C9D-95B0-4B92BD6650A3}"/>
              </a:ext>
            </a:extLst>
          </p:cNvPr>
          <p:cNvSpPr txBox="1"/>
          <p:nvPr/>
        </p:nvSpPr>
        <p:spPr>
          <a:xfrm>
            <a:off x="552530" y="2185376"/>
            <a:ext cx="8338081" cy="3170099"/>
          </a:xfrm>
          <a:prstGeom prst="rect">
            <a:avLst/>
          </a:prstGeom>
          <a:noFill/>
        </p:spPr>
        <p:txBody>
          <a:bodyPr wrap="square">
            <a:spAutoFit/>
          </a:bodyPr>
          <a:lstStyle/>
          <a:p>
            <a:r>
              <a:rPr lang="nl-NL" sz="2000" dirty="0">
                <a:solidFill>
                  <a:srgbClr val="1B4870"/>
                </a:solidFill>
                <a:latin typeface="Roboto" panose="02000000000000000000" pitchFamily="2" charset="0"/>
                <a:ea typeface="Roboto" panose="02000000000000000000" pitchFamily="2" charset="0"/>
              </a:rPr>
              <a:t>Bestaat uit;</a:t>
            </a:r>
          </a:p>
          <a:p>
            <a:endParaRPr lang="nl-NL" sz="2000" dirty="0">
              <a:solidFill>
                <a:srgbClr val="1B487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Leren herkennen waarom innovaties in de logistiek nodig zijn</a:t>
            </a:r>
          </a:p>
          <a:p>
            <a:pPr marL="342900"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Ervaar jij om te werken met een aantal logistieke innovaties, zoals;</a:t>
            </a: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Een </a:t>
            </a:r>
            <a:r>
              <a:rPr lang="nl-NL" sz="2000" dirty="0" err="1">
                <a:solidFill>
                  <a:srgbClr val="1B4870"/>
                </a:solidFill>
                <a:latin typeface="Roboto" panose="02000000000000000000" pitchFamily="2" charset="0"/>
                <a:ea typeface="Roboto" panose="02000000000000000000" pitchFamily="2" charset="0"/>
              </a:rPr>
              <a:t>pick</a:t>
            </a:r>
            <a:r>
              <a:rPr lang="nl-NL" sz="2000" dirty="0">
                <a:solidFill>
                  <a:srgbClr val="1B4870"/>
                </a:solidFill>
                <a:latin typeface="Roboto" panose="02000000000000000000" pitchFamily="2" charset="0"/>
                <a:ea typeface="Roboto" panose="02000000000000000000" pitchFamily="2" charset="0"/>
              </a:rPr>
              <a:t>-</a:t>
            </a:r>
            <a:r>
              <a:rPr lang="nl-NL" sz="2000" dirty="0" err="1">
                <a:solidFill>
                  <a:srgbClr val="1B4870"/>
                </a:solidFill>
                <a:latin typeface="Roboto" panose="02000000000000000000" pitchFamily="2" charset="0"/>
                <a:ea typeface="Roboto" panose="02000000000000000000" pitchFamily="2" charset="0"/>
              </a:rPr>
              <a:t>to</a:t>
            </a:r>
            <a:r>
              <a:rPr lang="nl-NL" sz="2000" dirty="0">
                <a:solidFill>
                  <a:srgbClr val="1B4870"/>
                </a:solidFill>
                <a:latin typeface="Roboto" panose="02000000000000000000" pitchFamily="2" charset="0"/>
                <a:ea typeface="Roboto" panose="02000000000000000000" pitchFamily="2" charset="0"/>
              </a:rPr>
              <a:t>-light systeem</a:t>
            </a:r>
          </a:p>
          <a:p>
            <a:pPr marL="800100" lvl="1" indent="-342900">
              <a:buFont typeface="Arial" panose="020B0604020202020204" pitchFamily="34" charset="0"/>
              <a:buChar char="•"/>
            </a:pPr>
            <a:r>
              <a:rPr lang="nl-NL" sz="2000" dirty="0" err="1">
                <a:solidFill>
                  <a:srgbClr val="1B4870"/>
                </a:solidFill>
                <a:latin typeface="Roboto" panose="02000000000000000000" pitchFamily="2" charset="0"/>
                <a:ea typeface="Roboto" panose="02000000000000000000" pitchFamily="2" charset="0"/>
              </a:rPr>
              <a:t>Exoskeletons</a:t>
            </a:r>
            <a:endParaRPr lang="nl-NL" sz="2000" dirty="0">
              <a:solidFill>
                <a:srgbClr val="1B4870"/>
              </a:solidFill>
              <a:latin typeface="Roboto" panose="02000000000000000000" pitchFamily="2" charset="0"/>
              <a:ea typeface="Roboto" panose="02000000000000000000" pitchFamily="2" charset="0"/>
            </a:endParaRP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Drones</a:t>
            </a:r>
          </a:p>
          <a:p>
            <a:pPr marL="800100" lvl="1" indent="-342900">
              <a:buFont typeface="Arial" panose="020B0604020202020204" pitchFamily="34" charset="0"/>
              <a:buChar char="•"/>
            </a:pPr>
            <a:r>
              <a:rPr lang="nl-NL" sz="2000" dirty="0">
                <a:solidFill>
                  <a:srgbClr val="1B4870"/>
                </a:solidFill>
                <a:latin typeface="Roboto" panose="02000000000000000000" pitchFamily="2" charset="0"/>
                <a:ea typeface="Roboto" panose="02000000000000000000" pitchFamily="2" charset="0"/>
              </a:rPr>
              <a:t>VR/XR brillen</a:t>
            </a:r>
          </a:p>
          <a:p>
            <a:endParaRPr lang="nl-NL" sz="2000" dirty="0">
              <a:solidFill>
                <a:srgbClr val="1B4870"/>
              </a:solidFill>
              <a:latin typeface="Roboto" panose="02000000000000000000" pitchFamily="2" charset="0"/>
              <a:ea typeface="Roboto" panose="02000000000000000000" pitchFamily="2" charset="0"/>
            </a:endParaRPr>
          </a:p>
          <a:p>
            <a:endParaRPr lang="nl-NL" sz="2000" dirty="0">
              <a:solidFill>
                <a:srgbClr val="1B4870"/>
              </a:solidFill>
              <a:latin typeface="Roboto" panose="02000000000000000000" pitchFamily="2" charset="0"/>
              <a:ea typeface="Roboto" panose="02000000000000000000" pitchFamily="2" charset="0"/>
            </a:endParaRPr>
          </a:p>
        </p:txBody>
      </p:sp>
      <p:pic>
        <p:nvPicPr>
          <p:cNvPr id="3" name="Afbeelding 2" descr="Afbeelding met logo, Graphics, Lettertype, symbool&#10;&#10;Automatisch gegenereerde beschrijving">
            <a:extLst>
              <a:ext uri="{FF2B5EF4-FFF2-40B4-BE49-F238E27FC236}">
                <a16:creationId xmlns:a16="http://schemas.microsoft.com/office/drawing/2014/main" id="{BD2FCE17-2384-4979-BBB4-DE329A23A5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9910" y="282293"/>
            <a:ext cx="544790" cy="510566"/>
          </a:xfrm>
          <a:prstGeom prst="rect">
            <a:avLst/>
          </a:prstGeom>
          <a:noFill/>
          <a:ln>
            <a:noFill/>
          </a:ln>
        </p:spPr>
      </p:pic>
      <p:pic>
        <p:nvPicPr>
          <p:cNvPr id="8" name="Afbeelding 7" descr="Afbeelding met kleding, persoon, doos, schoeisel&#10;&#10;Automatisch gegenereerde beschrijving">
            <a:extLst>
              <a:ext uri="{FF2B5EF4-FFF2-40B4-BE49-F238E27FC236}">
                <a16:creationId xmlns:a16="http://schemas.microsoft.com/office/drawing/2014/main" id="{A8A45212-E551-EC69-BCB0-A0203A909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0955" y="4333660"/>
            <a:ext cx="3061045" cy="2043629"/>
          </a:xfrm>
          <a:prstGeom prst="rect">
            <a:avLst/>
          </a:prstGeom>
        </p:spPr>
      </p:pic>
    </p:spTree>
    <p:extLst>
      <p:ext uri="{BB962C8B-B14F-4D97-AF65-F5344CB8AC3E}">
        <p14:creationId xmlns:p14="http://schemas.microsoft.com/office/powerpoint/2010/main" val="233607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0822D6B-F14C-4A41-8207-C35B7EA44326}"/>
              </a:ext>
            </a:extLst>
          </p:cNvPr>
          <p:cNvSpPr txBox="1">
            <a:spLocks noGrp="1"/>
          </p:cNvSpPr>
          <p:nvPr>
            <p:ph type="title"/>
          </p:nvPr>
        </p:nvSpPr>
        <p:spPr>
          <a:xfrm>
            <a:off x="468943" y="314869"/>
            <a:ext cx="10614026" cy="636418"/>
          </a:xfrm>
          <a:prstGeom prst="rect">
            <a:avLst/>
          </a:prstGeom>
        </p:spPr>
        <p:txBody>
          <a:bodyPr vert="horz" wrap="square" lIns="0" tIns="8471" rIns="0" bIns="0" rtlCol="0" anchor="t">
            <a:spAutoFit/>
          </a:bodyPr>
          <a:lstStyle/>
          <a:p>
            <a:pPr marL="7701">
              <a:spcBef>
                <a:spcPts val="67"/>
              </a:spcBef>
            </a:pPr>
            <a:r>
              <a:rPr lang="nl-NL" spc="-42" dirty="0">
                <a:solidFill>
                  <a:srgbClr val="1B4870"/>
                </a:solidFill>
                <a:latin typeface="Berlin Sans FB" panose="020E0602020502020306" pitchFamily="34" charset="0"/>
              </a:rPr>
              <a:t>Ben jij….</a:t>
            </a:r>
          </a:p>
        </p:txBody>
      </p:sp>
      <p:sp>
        <p:nvSpPr>
          <p:cNvPr id="2" name="object 3">
            <a:extLst>
              <a:ext uri="{FF2B5EF4-FFF2-40B4-BE49-F238E27FC236}">
                <a16:creationId xmlns:a16="http://schemas.microsoft.com/office/drawing/2014/main" id="{E8DF3858-3141-4253-8705-4D0827D50A8E}"/>
              </a:ext>
            </a:extLst>
          </p:cNvPr>
          <p:cNvSpPr txBox="1"/>
          <p:nvPr/>
        </p:nvSpPr>
        <p:spPr>
          <a:xfrm>
            <a:off x="468943" y="1965189"/>
            <a:ext cx="8246266" cy="767023"/>
          </a:xfrm>
          <a:prstGeom prst="rect">
            <a:avLst/>
          </a:prstGeom>
        </p:spPr>
        <p:txBody>
          <a:bodyPr vert="horz" wrap="square" lIns="0" tIns="7701" rIns="0" bIns="0" rtlCol="0" anchor="t">
            <a:spAutoFit/>
          </a:bodyPr>
          <a:lstStyle/>
          <a:p>
            <a:endParaRPr lang="nl-NL" sz="2183" dirty="0">
              <a:latin typeface="Calibri"/>
              <a:cs typeface="Calibri"/>
            </a:endParaRPr>
          </a:p>
          <a:p>
            <a:pPr marL="7701" marR="3081">
              <a:lnSpc>
                <a:spcPct val="124800"/>
              </a:lnSpc>
              <a:spcBef>
                <a:spcPts val="61"/>
              </a:spcBef>
            </a:pPr>
            <a:endParaRPr lang="nl-NL" sz="2304" dirty="0">
              <a:latin typeface="Axiforma-Medium"/>
              <a:cs typeface="Axiforma-Medium"/>
            </a:endParaRPr>
          </a:p>
        </p:txBody>
      </p:sp>
      <p:pic>
        <p:nvPicPr>
          <p:cNvPr id="9" name="Afbeelding 8">
            <a:extLst>
              <a:ext uri="{FF2B5EF4-FFF2-40B4-BE49-F238E27FC236}">
                <a16:creationId xmlns:a16="http://schemas.microsoft.com/office/drawing/2014/main" id="{9D80287D-D0DF-4EC0-A456-F2828AA234DC}"/>
              </a:ext>
            </a:extLst>
          </p:cNvPr>
          <p:cNvPicPr>
            <a:picLocks noChangeAspect="1"/>
          </p:cNvPicPr>
          <p:nvPr/>
        </p:nvPicPr>
        <p:blipFill>
          <a:blip r:embed="rId3"/>
          <a:stretch>
            <a:fillRect/>
          </a:stretch>
        </p:blipFill>
        <p:spPr>
          <a:xfrm>
            <a:off x="9430971" y="3199372"/>
            <a:ext cx="2760601" cy="3658628"/>
          </a:xfrm>
          <a:prstGeom prst="rect">
            <a:avLst/>
          </a:prstGeom>
        </p:spPr>
      </p:pic>
      <p:sp>
        <p:nvSpPr>
          <p:cNvPr id="10" name="Tekstvak 9">
            <a:extLst>
              <a:ext uri="{FF2B5EF4-FFF2-40B4-BE49-F238E27FC236}">
                <a16:creationId xmlns:a16="http://schemas.microsoft.com/office/drawing/2014/main" id="{5257154E-E853-4C9D-95B0-4B92BD6650A3}"/>
              </a:ext>
            </a:extLst>
          </p:cNvPr>
          <p:cNvSpPr txBox="1"/>
          <p:nvPr/>
        </p:nvSpPr>
        <p:spPr>
          <a:xfrm>
            <a:off x="552530" y="1777756"/>
            <a:ext cx="8338081" cy="5016758"/>
          </a:xfrm>
          <a:prstGeom prst="rect">
            <a:avLst/>
          </a:prstGeom>
          <a:noFill/>
        </p:spPr>
        <p:txBody>
          <a:bodyPr wrap="square">
            <a:spAutoFit/>
          </a:bodyPr>
          <a:lstStyle/>
          <a:p>
            <a:r>
              <a:rPr lang="nl-NL" sz="2000" dirty="0">
                <a:solidFill>
                  <a:srgbClr val="1B4870"/>
                </a:solidFill>
                <a:latin typeface="Roboto" panose="02000000000000000000" pitchFamily="2" charset="0"/>
                <a:ea typeface="Roboto" panose="02000000000000000000" pitchFamily="2" charset="0"/>
              </a:rPr>
              <a:t>…… nu werkzaam in een productieomgeving en ben je nieuwsgierig naar de mogelijkheden en werkzaamheden binnen een logistieke functie?</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Dan is deze praktische basistraining iets voor jou!</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Alle trainingen worden gedaan in onze praktijklocatie (van … m</a:t>
            </a:r>
            <a:r>
              <a:rPr lang="nl-NL" sz="2000" dirty="0">
                <a:solidFill>
                  <a:srgbClr val="1B4870"/>
                </a:solidFill>
                <a:latin typeface="Roboto" panose="02000000000000000000" pitchFamily="2" charset="0"/>
                <a:ea typeface="Roboto" panose="02000000000000000000" pitchFamily="2" charset="0"/>
                <a:cs typeface="Arial" panose="020B0604020202020204" pitchFamily="34" charset="0"/>
              </a:rPr>
              <a:t>²)  </a:t>
            </a:r>
            <a:r>
              <a:rPr lang="nl-NL" sz="2000" dirty="0">
                <a:solidFill>
                  <a:srgbClr val="1B4870"/>
                </a:solidFill>
                <a:latin typeface="Roboto" panose="02000000000000000000" pitchFamily="2" charset="0"/>
                <a:ea typeface="Roboto" panose="02000000000000000000" pitchFamily="2" charset="0"/>
              </a:rPr>
              <a:t>waarin veel praktijkhandelingen tijdens de cursus worden uitgevoerd. </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Voor maar € 160,- wordt jij in 3 dagdelen meegenomen in de logistieke wereld. </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Meer weten, neem dan contact op met:</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Henri Grolleman</a:t>
            </a:r>
          </a:p>
          <a:p>
            <a:r>
              <a:rPr lang="nl-NL" sz="2000" dirty="0">
                <a:solidFill>
                  <a:srgbClr val="1B4870"/>
                </a:solidFill>
                <a:latin typeface="Roboto" panose="02000000000000000000" pitchFamily="2" charset="0"/>
                <a:ea typeface="Roboto" panose="02000000000000000000" pitchFamily="2" charset="0"/>
              </a:rPr>
              <a:t>Tel: 06-51623286</a:t>
            </a:r>
          </a:p>
          <a:p>
            <a:r>
              <a:rPr lang="nl-NL" sz="2000" dirty="0">
                <a:solidFill>
                  <a:srgbClr val="1B4870"/>
                </a:solidFill>
                <a:latin typeface="Roboto" panose="02000000000000000000" pitchFamily="2" charset="0"/>
                <a:ea typeface="Roboto" panose="02000000000000000000" pitchFamily="2" charset="0"/>
              </a:rPr>
              <a:t>Mail: </a:t>
            </a:r>
            <a:r>
              <a:rPr lang="nl-NL" sz="2000" dirty="0">
                <a:solidFill>
                  <a:srgbClr val="1B4870"/>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hmj.grolleman@windesheim.nl</a:t>
            </a:r>
            <a:endParaRPr lang="nl-NL" sz="2000" dirty="0">
              <a:solidFill>
                <a:srgbClr val="1B4870"/>
              </a:solidFill>
              <a:latin typeface="Roboto" panose="02000000000000000000" pitchFamily="2" charset="0"/>
              <a:ea typeface="Roboto" panose="02000000000000000000" pitchFamily="2" charset="0"/>
            </a:endParaRPr>
          </a:p>
        </p:txBody>
      </p:sp>
      <p:pic>
        <p:nvPicPr>
          <p:cNvPr id="3" name="Afbeelding 2" descr="Afbeelding met logo, Graphics, Lettertype, symbool&#10;&#10;Automatisch gegenereerde beschrijving">
            <a:extLst>
              <a:ext uri="{FF2B5EF4-FFF2-40B4-BE49-F238E27FC236}">
                <a16:creationId xmlns:a16="http://schemas.microsoft.com/office/drawing/2014/main" id="{BD2FCE17-2384-4979-BBB4-DE329A23A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59910" y="282293"/>
            <a:ext cx="544790" cy="510566"/>
          </a:xfrm>
          <a:prstGeom prst="rect">
            <a:avLst/>
          </a:prstGeom>
          <a:noFill/>
          <a:ln>
            <a:noFill/>
          </a:ln>
        </p:spPr>
      </p:pic>
    </p:spTree>
    <p:extLst>
      <p:ext uri="{BB962C8B-B14F-4D97-AF65-F5344CB8AC3E}">
        <p14:creationId xmlns:p14="http://schemas.microsoft.com/office/powerpoint/2010/main" val="237375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70822D6B-F14C-4A41-8207-C35B7EA44326}"/>
              </a:ext>
            </a:extLst>
          </p:cNvPr>
          <p:cNvSpPr txBox="1">
            <a:spLocks noGrp="1"/>
          </p:cNvSpPr>
          <p:nvPr>
            <p:ph type="title"/>
          </p:nvPr>
        </p:nvSpPr>
        <p:spPr>
          <a:xfrm>
            <a:off x="468943" y="314869"/>
            <a:ext cx="10614026" cy="636418"/>
          </a:xfrm>
          <a:prstGeom prst="rect">
            <a:avLst/>
          </a:prstGeom>
        </p:spPr>
        <p:txBody>
          <a:bodyPr vert="horz" wrap="square" lIns="0" tIns="8471" rIns="0" bIns="0" rtlCol="0" anchor="t">
            <a:spAutoFit/>
          </a:bodyPr>
          <a:lstStyle/>
          <a:p>
            <a:pPr marL="7701">
              <a:spcBef>
                <a:spcPts val="67"/>
              </a:spcBef>
            </a:pPr>
            <a:r>
              <a:rPr lang="nl-NL" spc="-42" dirty="0">
                <a:solidFill>
                  <a:srgbClr val="1B4870"/>
                </a:solidFill>
                <a:latin typeface="Berlin Sans FB" panose="020E0602020502020306" pitchFamily="34" charset="0"/>
              </a:rPr>
              <a:t>Heb jij… </a:t>
            </a:r>
          </a:p>
        </p:txBody>
      </p:sp>
      <p:sp>
        <p:nvSpPr>
          <p:cNvPr id="2" name="object 3">
            <a:extLst>
              <a:ext uri="{FF2B5EF4-FFF2-40B4-BE49-F238E27FC236}">
                <a16:creationId xmlns:a16="http://schemas.microsoft.com/office/drawing/2014/main" id="{E8DF3858-3141-4253-8705-4D0827D50A8E}"/>
              </a:ext>
            </a:extLst>
          </p:cNvPr>
          <p:cNvSpPr txBox="1"/>
          <p:nvPr/>
        </p:nvSpPr>
        <p:spPr>
          <a:xfrm>
            <a:off x="468943" y="1965189"/>
            <a:ext cx="8246266" cy="767023"/>
          </a:xfrm>
          <a:prstGeom prst="rect">
            <a:avLst/>
          </a:prstGeom>
        </p:spPr>
        <p:txBody>
          <a:bodyPr vert="horz" wrap="square" lIns="0" tIns="7701" rIns="0" bIns="0" rtlCol="0" anchor="t">
            <a:spAutoFit/>
          </a:bodyPr>
          <a:lstStyle/>
          <a:p>
            <a:endParaRPr lang="nl-NL" sz="2183" dirty="0">
              <a:latin typeface="Calibri"/>
              <a:cs typeface="Calibri"/>
            </a:endParaRPr>
          </a:p>
          <a:p>
            <a:pPr marL="7701" marR="3081">
              <a:lnSpc>
                <a:spcPct val="124800"/>
              </a:lnSpc>
              <a:spcBef>
                <a:spcPts val="61"/>
              </a:spcBef>
            </a:pPr>
            <a:endParaRPr lang="nl-NL" sz="2304" dirty="0">
              <a:latin typeface="Axiforma-Medium"/>
              <a:cs typeface="Axiforma-Medium"/>
            </a:endParaRPr>
          </a:p>
        </p:txBody>
      </p:sp>
      <p:pic>
        <p:nvPicPr>
          <p:cNvPr id="9" name="Afbeelding 8">
            <a:extLst>
              <a:ext uri="{FF2B5EF4-FFF2-40B4-BE49-F238E27FC236}">
                <a16:creationId xmlns:a16="http://schemas.microsoft.com/office/drawing/2014/main" id="{9D80287D-D0DF-4EC0-A456-F2828AA234DC}"/>
              </a:ext>
            </a:extLst>
          </p:cNvPr>
          <p:cNvPicPr>
            <a:picLocks noChangeAspect="1"/>
          </p:cNvPicPr>
          <p:nvPr/>
        </p:nvPicPr>
        <p:blipFill>
          <a:blip r:embed="rId3"/>
          <a:stretch>
            <a:fillRect/>
          </a:stretch>
        </p:blipFill>
        <p:spPr>
          <a:xfrm>
            <a:off x="9430971" y="3199372"/>
            <a:ext cx="2760601" cy="3658628"/>
          </a:xfrm>
          <a:prstGeom prst="rect">
            <a:avLst/>
          </a:prstGeom>
        </p:spPr>
      </p:pic>
      <p:sp>
        <p:nvSpPr>
          <p:cNvPr id="10" name="Tekstvak 9">
            <a:extLst>
              <a:ext uri="{FF2B5EF4-FFF2-40B4-BE49-F238E27FC236}">
                <a16:creationId xmlns:a16="http://schemas.microsoft.com/office/drawing/2014/main" id="{5257154E-E853-4C9D-95B0-4B92BD6650A3}"/>
              </a:ext>
            </a:extLst>
          </p:cNvPr>
          <p:cNvSpPr txBox="1"/>
          <p:nvPr/>
        </p:nvSpPr>
        <p:spPr>
          <a:xfrm>
            <a:off x="552530" y="1777756"/>
            <a:ext cx="8338081" cy="4708981"/>
          </a:xfrm>
          <a:prstGeom prst="rect">
            <a:avLst/>
          </a:prstGeom>
          <a:noFill/>
        </p:spPr>
        <p:txBody>
          <a:bodyPr wrap="square">
            <a:spAutoFit/>
          </a:bodyPr>
          <a:lstStyle/>
          <a:p>
            <a:r>
              <a:rPr lang="nl-NL" sz="2000" dirty="0">
                <a:solidFill>
                  <a:srgbClr val="1B4870"/>
                </a:solidFill>
                <a:latin typeface="Roboto" panose="02000000000000000000" pitchFamily="2" charset="0"/>
                <a:ea typeface="Roboto" panose="02000000000000000000" pitchFamily="2" charset="0"/>
              </a:rPr>
              <a:t>…… medewerkers dienst toe zijn aan vernieuwing of graag willen verkennen wat het werken binnen een logistieke functie inhoud of wil jij uitzoeken of deze basistraining een mogelijk onderdeel van je (eigen) introductieprogramma zou kunnen zijn. </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Dan is deze praktische basistraining het overwegen waard!</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Alle trainingen worden gedaan in onze praktijklocatie (van … m</a:t>
            </a:r>
            <a:r>
              <a:rPr lang="nl-NL" sz="2000" dirty="0">
                <a:solidFill>
                  <a:srgbClr val="1B4870"/>
                </a:solidFill>
                <a:latin typeface="Roboto" panose="02000000000000000000" pitchFamily="2" charset="0"/>
                <a:ea typeface="Roboto" panose="02000000000000000000" pitchFamily="2" charset="0"/>
                <a:cs typeface="Arial" panose="020B0604020202020204" pitchFamily="34" charset="0"/>
              </a:rPr>
              <a:t>²)  </a:t>
            </a:r>
            <a:r>
              <a:rPr lang="nl-NL" sz="2000" dirty="0">
                <a:solidFill>
                  <a:srgbClr val="1B4870"/>
                </a:solidFill>
                <a:latin typeface="Roboto" panose="02000000000000000000" pitchFamily="2" charset="0"/>
                <a:ea typeface="Roboto" panose="02000000000000000000" pitchFamily="2" charset="0"/>
              </a:rPr>
              <a:t>waarin veel praktijkhandelingen tijdens de cursus worden uitgevoerd. </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Meer weten… Neem dan contact op met:</a:t>
            </a:r>
          </a:p>
          <a:p>
            <a:endParaRPr lang="nl-NL" sz="2000" dirty="0">
              <a:solidFill>
                <a:srgbClr val="1B4870"/>
              </a:solidFill>
              <a:latin typeface="Roboto" panose="02000000000000000000" pitchFamily="2" charset="0"/>
              <a:ea typeface="Roboto" panose="02000000000000000000" pitchFamily="2" charset="0"/>
            </a:endParaRPr>
          </a:p>
          <a:p>
            <a:r>
              <a:rPr lang="nl-NL" sz="2000" dirty="0">
                <a:solidFill>
                  <a:srgbClr val="1B4870"/>
                </a:solidFill>
                <a:latin typeface="Roboto" panose="02000000000000000000" pitchFamily="2" charset="0"/>
                <a:ea typeface="Roboto" panose="02000000000000000000" pitchFamily="2" charset="0"/>
              </a:rPr>
              <a:t>Henri Grolleman</a:t>
            </a:r>
          </a:p>
          <a:p>
            <a:r>
              <a:rPr lang="nl-NL" sz="2000" dirty="0">
                <a:solidFill>
                  <a:srgbClr val="1B4870"/>
                </a:solidFill>
                <a:latin typeface="Roboto" panose="02000000000000000000" pitchFamily="2" charset="0"/>
                <a:ea typeface="Roboto" panose="02000000000000000000" pitchFamily="2" charset="0"/>
              </a:rPr>
              <a:t>Tel: 06-51623286</a:t>
            </a:r>
          </a:p>
          <a:p>
            <a:r>
              <a:rPr lang="nl-NL" sz="2000" dirty="0">
                <a:solidFill>
                  <a:srgbClr val="1B4870"/>
                </a:solidFill>
                <a:latin typeface="Roboto" panose="02000000000000000000" pitchFamily="2" charset="0"/>
                <a:ea typeface="Roboto" panose="02000000000000000000" pitchFamily="2" charset="0"/>
              </a:rPr>
              <a:t>Mail: </a:t>
            </a:r>
            <a:r>
              <a:rPr lang="nl-NL" sz="2000" dirty="0">
                <a:solidFill>
                  <a:srgbClr val="1B4870"/>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hmj.grolleman@windesheim.nl</a:t>
            </a:r>
            <a:endParaRPr lang="nl-NL" sz="2000" dirty="0">
              <a:solidFill>
                <a:srgbClr val="1B4870"/>
              </a:solidFill>
              <a:latin typeface="Roboto" panose="02000000000000000000" pitchFamily="2" charset="0"/>
              <a:ea typeface="Roboto" panose="02000000000000000000" pitchFamily="2" charset="0"/>
            </a:endParaRPr>
          </a:p>
        </p:txBody>
      </p:sp>
      <p:pic>
        <p:nvPicPr>
          <p:cNvPr id="3" name="Afbeelding 2" descr="Afbeelding met logo, Graphics, Lettertype, symbool&#10;&#10;Automatisch gegenereerde beschrijving">
            <a:extLst>
              <a:ext uri="{FF2B5EF4-FFF2-40B4-BE49-F238E27FC236}">
                <a16:creationId xmlns:a16="http://schemas.microsoft.com/office/drawing/2014/main" id="{BD2FCE17-2384-4979-BBB4-DE329A23A58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59910" y="282293"/>
            <a:ext cx="544790" cy="510566"/>
          </a:xfrm>
          <a:prstGeom prst="rect">
            <a:avLst/>
          </a:prstGeom>
          <a:noFill/>
          <a:ln>
            <a:noFill/>
          </a:ln>
        </p:spPr>
      </p:pic>
    </p:spTree>
    <p:extLst>
      <p:ext uri="{BB962C8B-B14F-4D97-AF65-F5344CB8AC3E}">
        <p14:creationId xmlns:p14="http://schemas.microsoft.com/office/powerpoint/2010/main" val="3361068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3.xml><?xml version="1.0" encoding="utf-8"?>
<p:tagLst xmlns:a="http://schemas.openxmlformats.org/drawingml/2006/main" xmlns:r="http://schemas.openxmlformats.org/officeDocument/2006/relationships" xmlns:p="http://schemas.openxmlformats.org/presentationml/2006/main">
  <p:tag name="TAG_VERSIONTEXTBOX" val="1.0"/>
</p:tagLst>
</file>

<file path=ppt/theme/theme1.xml><?xml version="1.0" encoding="utf-8"?>
<a:theme xmlns:a="http://schemas.openxmlformats.org/drawingml/2006/main" name="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2.xml><?xml version="1.0" encoding="utf-8"?>
<a:theme xmlns:a="http://schemas.openxmlformats.org/drawingml/2006/main" name="Terugblik">
  <a:themeElements>
    <a:clrScheme name="Aangepast 5">
      <a:dk1>
        <a:srgbClr val="000000"/>
      </a:dk1>
      <a:lt1>
        <a:sysClr val="window" lastClr="FFFFFF"/>
      </a:lt1>
      <a:dk2>
        <a:srgbClr val="637052"/>
      </a:dk2>
      <a:lt2>
        <a:srgbClr val="CCDDEA"/>
      </a:lt2>
      <a:accent1>
        <a:srgbClr val="F47243"/>
      </a:accent1>
      <a:accent2>
        <a:srgbClr val="F47243"/>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4b11cbd-2831-4672-8de8-b8cce813739b">
      <Terms xmlns="http://schemas.microsoft.com/office/infopath/2007/PartnerControls"/>
    </lcf76f155ced4ddcb4097134ff3c332f>
    <TaxCatchAll xmlns="a73bd392-c657-4ea1-bc55-9507242981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32B11F2C0947479CB49C2A0B772F8F" ma:contentTypeVersion="15" ma:contentTypeDescription="Een nieuw document maken." ma:contentTypeScope="" ma:versionID="ce1e30a6996ae0f706936369d194a978">
  <xsd:schema xmlns:xsd="http://www.w3.org/2001/XMLSchema" xmlns:xs="http://www.w3.org/2001/XMLSchema" xmlns:p="http://schemas.microsoft.com/office/2006/metadata/properties" xmlns:ns2="d4b11cbd-2831-4672-8de8-b8cce813739b" xmlns:ns3="a73bd392-c657-4ea1-bc55-9507242981cd" targetNamespace="http://schemas.microsoft.com/office/2006/metadata/properties" ma:root="true" ma:fieldsID="7a2f729950eae389841f452103398fa8" ns2:_="" ns3:_="">
    <xsd:import namespace="d4b11cbd-2831-4672-8de8-b8cce813739b"/>
    <xsd:import namespace="a73bd392-c657-4ea1-bc55-9507242981c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11cbd-2831-4672-8de8-b8cce81373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1c6a0e08-1576-455b-af28-552984f92f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3bd392-c657-4ea1-bc55-9507242981cd"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c744fad4-2a76-48cc-9aee-dd7d37b48cd8}" ma:internalName="TaxCatchAll" ma:showField="CatchAllData" ma:web="a73bd392-c657-4ea1-bc55-9507242981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62F9B8-844F-4FBE-8B2C-ED1169EAF294}">
  <ds:schemaRefs>
    <ds:schemaRef ds:uri="http://schemas.microsoft.com/office/2006/metadata/properties"/>
    <ds:schemaRef ds:uri="http://schemas.microsoft.com/office/infopath/2007/PartnerControls"/>
    <ds:schemaRef ds:uri="d4b11cbd-2831-4672-8de8-b8cce813739b"/>
    <ds:schemaRef ds:uri="a73bd392-c657-4ea1-bc55-9507242981cd"/>
  </ds:schemaRefs>
</ds:datastoreItem>
</file>

<file path=customXml/itemProps2.xml><?xml version="1.0" encoding="utf-8"?>
<ds:datastoreItem xmlns:ds="http://schemas.openxmlformats.org/officeDocument/2006/customXml" ds:itemID="{064D1B40-C30A-4B8B-A3BB-4B12FC4246F3}">
  <ds:schemaRefs>
    <ds:schemaRef ds:uri="http://schemas.microsoft.com/sharepoint/v3/contenttype/forms"/>
  </ds:schemaRefs>
</ds:datastoreItem>
</file>

<file path=customXml/itemProps3.xml><?xml version="1.0" encoding="utf-8"?>
<ds:datastoreItem xmlns:ds="http://schemas.openxmlformats.org/officeDocument/2006/customXml" ds:itemID="{A341F8B8-9720-4B14-8E13-65BB72011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b11cbd-2831-4672-8de8-b8cce813739b"/>
    <ds:schemaRef ds:uri="a73bd392-c657-4ea1-bc55-9507242981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3300</TotalTime>
  <Words>476</Words>
  <Application>Microsoft Office PowerPoint</Application>
  <PresentationFormat>Breedbeeld</PresentationFormat>
  <Paragraphs>69</Paragraphs>
  <Slides>7</Slides>
  <Notes>7</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7</vt:i4>
      </vt:variant>
    </vt:vector>
  </HeadingPairs>
  <TitlesOfParts>
    <vt:vector size="18" baseType="lpstr">
      <vt:lpstr>Arial</vt:lpstr>
      <vt:lpstr>Axiforma-Medium</vt:lpstr>
      <vt:lpstr>Berlin Sans FB</vt:lpstr>
      <vt:lpstr>Calibri</vt:lpstr>
      <vt:lpstr>Calibri Light</vt:lpstr>
      <vt:lpstr>Roboto</vt:lpstr>
      <vt:lpstr>Scania Office</vt:lpstr>
      <vt:lpstr>Scania Office Bold</vt:lpstr>
      <vt:lpstr>Scania Office Headline</vt:lpstr>
      <vt:lpstr>Scania</vt:lpstr>
      <vt:lpstr>Terugblik</vt:lpstr>
      <vt:lpstr>Logistieke  basistraining   In 3 dagdelen kennismaken met de logistieke (basis-) vaardigheden</vt:lpstr>
      <vt:lpstr>Deze training</vt:lpstr>
      <vt:lpstr>Dagdeel 1 – werken in een logistieke functie</vt:lpstr>
      <vt:lpstr>Dagdeel 2 – denken in verbeteringen en standaarden</vt:lpstr>
      <vt:lpstr>Dagdeel 3 – Creatief denken in een innovatieve logistieke omgeving</vt:lpstr>
      <vt:lpstr>Ben jij….</vt:lpstr>
      <vt:lpstr>Heb jij…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Consortium meeting</dc:title>
  <dc:creator>Martine ten Hoeve</dc:creator>
  <cp:lastModifiedBy>Henri Grolleman</cp:lastModifiedBy>
  <cp:revision>14</cp:revision>
  <dcterms:created xsi:type="dcterms:W3CDTF">2022-01-11T15:38:41Z</dcterms:created>
  <dcterms:modified xsi:type="dcterms:W3CDTF">2024-02-06T07:03:56Z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0x010100D632B11F2C0947479CB49C2A0B772F8F</vt:lpwstr>
  </property>
  <property fmtid="{D5CDD505-2E9C-101B-9397-08002B2CF9AE}" pid="3" name="MediaServiceImageTags">
    <vt:lpwstr/>
  </property>
</Properties>
</file>